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6"/>
  </p:notesMasterIdLst>
  <p:handoutMasterIdLst>
    <p:handoutMasterId r:id="rId27"/>
  </p:handoutMasterIdLst>
  <p:sldIdLst>
    <p:sldId id="274" r:id="rId6"/>
    <p:sldId id="905995615" r:id="rId7"/>
    <p:sldId id="836" r:id="rId8"/>
    <p:sldId id="905995625" r:id="rId9"/>
    <p:sldId id="905995616" r:id="rId10"/>
    <p:sldId id="905995601" r:id="rId11"/>
    <p:sldId id="905995604" r:id="rId12"/>
    <p:sldId id="905995605" r:id="rId13"/>
    <p:sldId id="905995603" r:id="rId14"/>
    <p:sldId id="905995617" r:id="rId15"/>
    <p:sldId id="905995606" r:id="rId16"/>
    <p:sldId id="905995609" r:id="rId17"/>
    <p:sldId id="905995607" r:id="rId18"/>
    <p:sldId id="905995618" r:id="rId19"/>
    <p:sldId id="905995610" r:id="rId20"/>
    <p:sldId id="905995613" r:id="rId21"/>
    <p:sldId id="905995621" r:id="rId22"/>
    <p:sldId id="905995620" r:id="rId23"/>
    <p:sldId id="905995623" r:id="rId24"/>
    <p:sldId id="905995624" r:id="rId25"/>
  </p:sldIdLst>
  <p:sldSz cx="9144000" cy="5143500" type="screen16x9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19">
          <p15:clr>
            <a:srgbClr val="A4A3A4"/>
          </p15:clr>
        </p15:guide>
        <p15:guide id="2" orient="horz" pos="2794">
          <p15:clr>
            <a:srgbClr val="A4A3A4"/>
          </p15:clr>
        </p15:guide>
        <p15:guide id="3" pos="340">
          <p15:clr>
            <a:srgbClr val="A4A3A4"/>
          </p15:clr>
        </p15:guide>
        <p15:guide id="4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ddop, Neil" initials="" lastIdx="8" clrIdx="0"/>
  <p:cmAuthor id="2" name="Kaur, Darpanjit" initials="KD" lastIdx="15" clrIdx="1">
    <p:extLst>
      <p:ext uri="{19B8F6BF-5375-455C-9EA6-DF929625EA0E}">
        <p15:presenceInfo xmlns:p15="http://schemas.microsoft.com/office/powerpoint/2012/main" userId="S::darpanjit.kaur@environment-agency.gov.uk::44efb082-6afb-4e46-ac59-e9ae12d343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AF41"/>
    <a:srgbClr val="41C0F0"/>
    <a:srgbClr val="8FB521"/>
    <a:srgbClr val="FFD500"/>
    <a:srgbClr val="8FBF21"/>
    <a:srgbClr val="81B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69B32-68A7-409F-8E64-1D17491B1F65}" v="264" dt="2024-05-22T17:00:37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7791" autoAdjust="0"/>
  </p:normalViewPr>
  <p:slideViewPr>
    <p:cSldViewPr snapToGrid="0">
      <p:cViewPr varScale="1">
        <p:scale>
          <a:sx n="71" d="100"/>
          <a:sy n="71" d="100"/>
        </p:scale>
        <p:origin x="1500" y="72"/>
      </p:cViewPr>
      <p:guideLst>
        <p:guide orient="horz" pos="1319"/>
        <p:guide orient="horz" pos="2794"/>
        <p:guide pos="340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6638D4-F12E-4544-9464-A08762D280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2A81E-B6A6-4EA8-95BB-269DEE8C7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0418F3D-850E-4E49-9A83-03E8CE89AF2B}" type="datetimeFigureOut">
              <a:rPr lang="en-GB"/>
              <a:pPr>
                <a:defRPr/>
              </a:pPr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1583E-E216-47F6-AC55-F491CC9C2F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BF685F-E516-4DDC-9F61-439A87CB2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82B51-6F7A-4872-986F-AC8133032E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4C34683-6102-40CF-9D95-4C15C7BA1FC9}" type="datetimeFigureOut">
              <a:rPr lang="en-GB"/>
              <a:pPr>
                <a:defRPr/>
              </a:pPr>
              <a:t>23/05/2024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82316A-8727-48C3-859C-540BAC9EF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3C1294-452D-43FB-971C-2C6211DF3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F3769-F405-4514-962C-944C9DBFD5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06666-AE4A-416A-9C5F-0DA62BA44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4ECF62-62CD-40BA-A629-F4C1E78424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03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20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6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8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3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8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3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2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5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1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8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1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Cost considered benefit?</a:t>
            </a:r>
          </a:p>
          <a:p>
            <a:r>
              <a:rPr lang="en-GB" dirty="0"/>
              <a:t>Do nothing of the defences. E&amp;B </a:t>
            </a:r>
            <a:r>
              <a:rPr lang="en-GB" dirty="0" err="1"/>
              <a:t>benrfits</a:t>
            </a:r>
            <a:r>
              <a:rPr lang="en-GB" dirty="0"/>
              <a:t>.</a:t>
            </a:r>
            <a:r>
              <a:rPr lang="en-GB" baseline="0" dirty="0"/>
              <a:t> Value for water, navigation another mile etc. Nav.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ADB0C-DFC2-474A-A8F9-D17E6744E7C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17F6F87-B9DA-4BD6-9865-7CAEEA0B6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625604"/>
            <a:ext cx="6081104" cy="911621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606281"/>
            <a:ext cx="6081104" cy="7401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1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155600"/>
            <a:ext cx="6940800" cy="348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3" y="847803"/>
            <a:ext cx="8264525" cy="225185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B366-E419-481D-9B7E-0BB5C7B66C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40192-EA11-4FA3-B987-F10F2AB5C8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F0CE-3BB4-4C92-A912-F4106732FA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1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55600"/>
            <a:ext cx="4075112" cy="348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155600"/>
            <a:ext cx="4075113" cy="348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D142-060D-4BD8-BC3E-D3D6901E3C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8C90-FC32-425E-B2B0-58EB58D86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BC76-F4B5-429A-B0C3-6C13E8A453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384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353922"/>
            <a:ext cx="8265600" cy="362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847800"/>
            <a:ext cx="4039394" cy="22410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155600"/>
            <a:ext cx="4039394" cy="348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47800"/>
            <a:ext cx="4075650" cy="22410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155600"/>
            <a:ext cx="4075650" cy="348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902BC8-69B0-4043-9828-490DBA55C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5597AA-5CE4-45A1-9AD0-BEDB1BF27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7015-5AC1-4C16-944D-51486E31CE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8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360272"/>
            <a:ext cx="2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40621"/>
            <a:ext cx="2592000" cy="348872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357188"/>
            <a:ext cx="5517206" cy="427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4E2C9-C459-47B7-AB0F-CC3B69903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294E-B0C3-44BE-98BE-986208D09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8EA7-50C4-4384-9CE2-72779EA6FE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83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359612"/>
            <a:ext cx="2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847800"/>
            <a:ext cx="2592000" cy="22410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155600"/>
            <a:ext cx="2592000" cy="3501628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357189"/>
            <a:ext cx="5523044" cy="4285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524B901-090C-4689-9341-76791386A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AD18A6-10B9-4730-B181-C7E7FC587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1BD0-A9CA-4F57-906A-788803D801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85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0F53BFCC-EA08-4C8D-B8C1-BB16AECF2D12}"/>
              </a:ext>
            </a:extLst>
          </p:cNvPr>
          <p:cNvSpPr/>
          <p:nvPr userDrawn="1"/>
        </p:nvSpPr>
        <p:spPr>
          <a:xfrm rot="10800000">
            <a:off x="441325" y="4198938"/>
            <a:ext cx="727075" cy="29686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357188"/>
            <a:ext cx="2077200" cy="40005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357189"/>
            <a:ext cx="6029642" cy="427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CAAB2-2A3D-43BA-8EFA-193C639D8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A8933-4C46-493D-A415-6000504FC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D619-FF46-413D-99A4-837FFBF772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782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746F7C-9F60-4532-A583-5ED73651A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4BAAD3-B40A-40F9-BFFB-1090EAF6F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D143-8F46-4436-BC62-611BADA981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9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78CC7B-C897-46A8-809E-521A2D523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0FF97E9-97B0-420F-BA4C-D0A270339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3F14-244C-43CA-BF32-15F6FA3359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D812B75-DCA8-4EDC-8EC1-602A7CC6DF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301754"/>
            <a:ext cx="6081104" cy="911621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282431"/>
            <a:ext cx="6081104" cy="7401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5AD67DE-CDD8-445A-A67D-BE32B196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892304"/>
            <a:ext cx="6081104" cy="911621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72981"/>
            <a:ext cx="6081104" cy="7401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9C95EA3-FA4F-41B7-A8A2-BB2141F4F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11329"/>
            <a:ext cx="6081104" cy="911621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692006"/>
            <a:ext cx="6081104" cy="7401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1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91FDAE90-E353-41DC-AED8-5FB2F97C54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64138"/>
            <a:chOff x="0" y="0"/>
            <a:chExt cx="9144000" cy="516403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4C67493F-F6C0-4049-86D6-66EDECC0FDE4}"/>
                </a:ext>
              </a:extLst>
            </p:cNvPr>
            <p:cNvSpPr/>
            <p:nvPr userDrawn="1"/>
          </p:nvSpPr>
          <p:spPr bwMode="auto">
            <a:xfrm>
              <a:off x="0" y="4055984"/>
              <a:ext cx="7342188" cy="1108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A2F85C-9845-4431-9638-2A70ED9B176D}"/>
                </a:ext>
              </a:extLst>
            </p:cNvPr>
            <p:cNvSpPr/>
            <p:nvPr userDrawn="1"/>
          </p:nvSpPr>
          <p:spPr bwMode="auto">
            <a:xfrm>
              <a:off x="7342188" y="0"/>
              <a:ext cx="1801812" cy="516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Isosceles Triangle 11">
              <a:extLst>
                <a:ext uri="{FF2B5EF4-FFF2-40B4-BE49-F238E27FC236}">
                  <a16:creationId xmlns:a16="http://schemas.microsoft.com/office/drawing/2014/main" id="{4A2AC23B-FB42-4756-AE5B-A978D0B49A12}"/>
                </a:ext>
              </a:extLst>
            </p:cNvPr>
            <p:cNvSpPr/>
            <p:nvPr userDrawn="1"/>
          </p:nvSpPr>
          <p:spPr bwMode="auto">
            <a:xfrm rot="10800000">
              <a:off x="644525" y="3833739"/>
              <a:ext cx="727075" cy="39686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673E30F0-2D86-45A5-AF1C-6885FF888A73}"/>
              </a:ext>
            </a:extLst>
          </p:cNvPr>
          <p:cNvCxnSpPr/>
          <p:nvPr userDrawn="1"/>
        </p:nvCxnSpPr>
        <p:spPr>
          <a:xfrm>
            <a:off x="554038" y="4789488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>
            <a:extLst>
              <a:ext uri="{FF2B5EF4-FFF2-40B4-BE49-F238E27FC236}">
                <a16:creationId xmlns:a16="http://schemas.microsoft.com/office/drawing/2014/main" id="{894DBEED-0F1E-407D-906B-E7277F27A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2643188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9" y="1082279"/>
            <a:ext cx="6388309" cy="2961417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45BB0D-5B5A-4196-9B8A-FB9C3EFF5A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6F5499-799A-4CCA-BCD8-C789E7018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BA69-5167-41C1-9332-6421508266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11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5">
            <a:extLst>
              <a:ext uri="{FF2B5EF4-FFF2-40B4-BE49-F238E27FC236}">
                <a16:creationId xmlns:a16="http://schemas.microsoft.com/office/drawing/2014/main" id="{604711E0-4809-48E7-ADA8-C74A7203159A}"/>
              </a:ext>
            </a:extLst>
          </p:cNvPr>
          <p:cNvCxnSpPr/>
          <p:nvPr userDrawn="1"/>
        </p:nvCxnSpPr>
        <p:spPr>
          <a:xfrm>
            <a:off x="554038" y="4789488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4">
            <a:extLst>
              <a:ext uri="{FF2B5EF4-FFF2-40B4-BE49-F238E27FC236}">
                <a16:creationId xmlns:a16="http://schemas.microsoft.com/office/drawing/2014/main" id="{F4E919D1-194B-45DC-A003-A19975AEC9D1}"/>
              </a:ext>
            </a:extLst>
          </p:cNvPr>
          <p:cNvSpPr/>
          <p:nvPr userDrawn="1"/>
        </p:nvSpPr>
        <p:spPr>
          <a:xfrm rot="10800000">
            <a:off x="0" y="6350"/>
            <a:ext cx="7351713" cy="4144963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  <a:gd name="connsiteX0" fmla="*/ 7340600 w 7340600"/>
              <a:gd name="connsiteY0" fmla="*/ 4144566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  <a:gd name="connsiteX7" fmla="*/ 7340600 w 7340600"/>
              <a:gd name="connsiteY7" fmla="*/ 4144566 h 5925324"/>
              <a:gd name="connsiteX0" fmla="*/ 7352475 w 7352475"/>
              <a:gd name="connsiteY0" fmla="*/ 4144566 h 4144567"/>
              <a:gd name="connsiteX1" fmla="*/ 0 w 7352475"/>
              <a:gd name="connsiteY1" fmla="*/ 4144567 h 4144567"/>
              <a:gd name="connsiteX2" fmla="*/ 11875 w 7352475"/>
              <a:gd name="connsiteY2" fmla="*/ 174789 h 4144567"/>
              <a:gd name="connsiteX3" fmla="*/ 6184438 w 7352475"/>
              <a:gd name="connsiteY3" fmla="*/ 174789 h 4144567"/>
              <a:gd name="connsiteX4" fmla="*/ 6344412 w 7352475"/>
              <a:gd name="connsiteY4" fmla="*/ 0 h 4144567"/>
              <a:gd name="connsiteX5" fmla="*/ 6504386 w 7352475"/>
              <a:gd name="connsiteY5" fmla="*/ 174789 h 4144567"/>
              <a:gd name="connsiteX6" fmla="*/ 7352475 w 7352475"/>
              <a:gd name="connsiteY6" fmla="*/ 174789 h 4144567"/>
              <a:gd name="connsiteX7" fmla="*/ 7352475 w 7352475"/>
              <a:gd name="connsiteY7" fmla="*/ 4144566 h 414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2475" h="4144567">
                <a:moveTo>
                  <a:pt x="7352475" y="4144566"/>
                </a:moveTo>
                <a:lnTo>
                  <a:pt x="0" y="4144567"/>
                </a:lnTo>
                <a:cubicBezTo>
                  <a:pt x="3958" y="2821308"/>
                  <a:pt x="7917" y="1498048"/>
                  <a:pt x="11875" y="174789"/>
                </a:cubicBezTo>
                <a:lnTo>
                  <a:pt x="6184438" y="174789"/>
                </a:lnTo>
                <a:lnTo>
                  <a:pt x="6344412" y="0"/>
                </a:lnTo>
                <a:lnTo>
                  <a:pt x="6504386" y="174789"/>
                </a:lnTo>
                <a:lnTo>
                  <a:pt x="7352475" y="174789"/>
                </a:lnTo>
                <a:lnTo>
                  <a:pt x="7352475" y="4144566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B33D9C7-D112-4199-96DD-06657429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2563813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9" y="1082279"/>
            <a:ext cx="6388309" cy="2961417"/>
          </a:xfrm>
        </p:spPr>
        <p:txBody>
          <a:bodyPr/>
          <a:lstStyle>
            <a:lvl1pPr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1E7A5-528C-4DEA-A23A-10074BF66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05D5B1-C953-49EF-B997-1DA3ED360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1124-486C-4954-95C1-1C287DFB08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84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" y="1155600"/>
            <a:ext cx="8264525" cy="34803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A2FF37-5AFC-45A1-9895-783801A6D2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3E608-8557-468A-B395-7F0509FFB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23C7-4F8E-4082-829E-DB5BBA3A79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3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" y="1155600"/>
            <a:ext cx="8264525" cy="348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3" y="847168"/>
            <a:ext cx="8264525" cy="225185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561FF-EEB7-4D47-8DB9-C582110FCE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9501-C64A-4375-A821-722BC4D544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27E5-17F9-4A04-BD4B-E1AEF9AF33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54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155600"/>
            <a:ext cx="6940800" cy="34803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D38368-0EE4-4A82-B851-EECFFCD2F0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6749F0-276E-4738-A993-D26826131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CCD9-B13F-4468-8826-6E8E531BF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66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C3848F7-0177-4845-A4AE-E64C08CCDE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9738" y="350838"/>
            <a:ext cx="8264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7E18DE-72FC-4EE6-B73B-1222328F77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9738" y="1155700"/>
            <a:ext cx="82645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4E3B-E4EE-4622-B158-665C8ECB0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788" y="4767263"/>
            <a:ext cx="56753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B7B0D-63B9-45A0-BA28-9FA6C31A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525" y="4767263"/>
            <a:ext cx="411163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84637E-8F26-4907-B984-33DC56C666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B6A75-223C-4C10-A174-1650F411B21F}"/>
              </a:ext>
            </a:extLst>
          </p:cNvPr>
          <p:cNvCxnSpPr/>
          <p:nvPr/>
        </p:nvCxnSpPr>
        <p:spPr>
          <a:xfrm>
            <a:off x="554038" y="4789488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19" r:id="rId13"/>
    <p:sldLayoutId id="2147484620" r:id="rId14"/>
    <p:sldLayoutId id="2147484629" r:id="rId15"/>
    <p:sldLayoutId id="2147484621" r:id="rId16"/>
    <p:sldLayoutId id="2147484622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51DAA864-946D-475F-A3F3-045281390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063" y="1425490"/>
            <a:ext cx="7411874" cy="1239469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Defra Data Services Platform:</a:t>
            </a:r>
            <a:br>
              <a:rPr lang="en-GB" altLang="en-US" dirty="0"/>
            </a:br>
            <a:r>
              <a:rPr lang="en-GB" altLang="en-US" dirty="0"/>
              <a:t>OGC API - Features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8F2E9D-D608-3106-2385-A991D095291A}"/>
              </a:ext>
            </a:extLst>
          </p:cNvPr>
          <p:cNvSpPr txBox="1">
            <a:spLocks/>
          </p:cNvSpPr>
          <p:nvPr/>
        </p:nvSpPr>
        <p:spPr bwMode="auto">
          <a:xfrm>
            <a:off x="2577347" y="2114344"/>
            <a:ext cx="3989305" cy="9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dirty="0"/>
              <a:t>WHAT DOES THIS MEAN FOR ME?</a:t>
            </a:r>
          </a:p>
        </p:txBody>
      </p:sp>
    </p:spTree>
    <p:extLst>
      <p:ext uri="{BB962C8B-B14F-4D97-AF65-F5344CB8AC3E}">
        <p14:creationId xmlns:p14="http://schemas.microsoft.com/office/powerpoint/2010/main" val="360516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0E65B6-AC00-FD7F-E3DD-E05BAF46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946971"/>
            <a:ext cx="7098877" cy="3249558"/>
          </a:xfrm>
        </p:spPr>
        <p:txBody>
          <a:bodyPr/>
          <a:lstStyle/>
          <a:p>
            <a:r>
              <a:rPr lang="en-GB" dirty="0"/>
              <a:t>Consistent with non-spatial approaches, hugely broadening the user base</a:t>
            </a:r>
          </a:p>
          <a:p>
            <a:r>
              <a:rPr lang="en-GB" dirty="0"/>
              <a:t>Supports Developers, Desktop GIS and Web Mapping Applications</a:t>
            </a:r>
          </a:p>
          <a:p>
            <a:r>
              <a:rPr lang="en-GB" dirty="0"/>
              <a:t>Better performance and efficiencies to refine and query data using specified parameters</a:t>
            </a:r>
          </a:p>
          <a:p>
            <a:r>
              <a:rPr lang="en-GB" dirty="0"/>
              <a:t>Compliant with Open Web Standards</a:t>
            </a:r>
          </a:p>
          <a:p>
            <a:r>
              <a:rPr lang="en-GB" dirty="0"/>
              <a:t>…</a:t>
            </a:r>
            <a:r>
              <a:rPr lang="en-GB" b="1" dirty="0"/>
              <a:t>British National Grid </a:t>
            </a:r>
            <a:r>
              <a:rPr lang="en-GB" dirty="0"/>
              <a:t>implemented on the DSP, alongside WGS84 etc.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339F2C-FAD1-129C-F93C-580FD3E95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E8F064-DE09-4804-E0DA-E7228B200587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63143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0E65B6-AC00-FD7F-E3DD-E05BAF46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880214"/>
            <a:ext cx="7098877" cy="3383072"/>
          </a:xfrm>
        </p:spPr>
        <p:txBody>
          <a:bodyPr/>
          <a:lstStyle/>
          <a:p>
            <a:r>
              <a:rPr lang="en-GB" dirty="0"/>
              <a:t>Allows a Vendor Neutral approach, supporting Defra’s commitments on Open Data</a:t>
            </a:r>
          </a:p>
          <a:p>
            <a:r>
              <a:rPr lang="en-GB" dirty="0"/>
              <a:t>Better supports more users to do more things with DSP data</a:t>
            </a:r>
          </a:p>
          <a:p>
            <a:r>
              <a:rPr lang="en-GB" dirty="0"/>
              <a:t>Only need to add data users need for a current map extent</a:t>
            </a:r>
          </a:p>
          <a:p>
            <a:r>
              <a:rPr lang="en-GB" dirty="0"/>
              <a:t>Provide building blocks to create, modify and query features on the Web</a:t>
            </a:r>
          </a:p>
          <a:p>
            <a:r>
              <a:rPr lang="en-GB" dirty="0"/>
              <a:t>Users can tailor to meet their needs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E923978-E933-22F8-1ACB-F480F1ED7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760F27-E06E-956B-6F42-02ECD5DE03EF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417154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0E65B6-AC00-FD7F-E3DD-E05BAF46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943890"/>
            <a:ext cx="7423610" cy="1934777"/>
          </a:xfrm>
        </p:spPr>
        <p:txBody>
          <a:bodyPr/>
          <a:lstStyle/>
          <a:p>
            <a:r>
              <a:rPr lang="en-GB" dirty="0"/>
              <a:t>Supported by Open and Proprietary Software and Applications</a:t>
            </a:r>
          </a:p>
          <a:p>
            <a:r>
              <a:rPr lang="en-GB" dirty="0"/>
              <a:t>DSP Defra monitoring the platform to fine tune performance for these services, when released</a:t>
            </a:r>
          </a:p>
          <a:p>
            <a:r>
              <a:rPr lang="en-GB" dirty="0"/>
              <a:t>Supported by a broad range of software, in addition to being accessed and used as any other API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98573-F997-FC34-5530-54B7941CCD07}"/>
              </a:ext>
            </a:extLst>
          </p:cNvPr>
          <p:cNvGrpSpPr/>
          <p:nvPr/>
        </p:nvGrpSpPr>
        <p:grpSpPr>
          <a:xfrm>
            <a:off x="1841492" y="3426433"/>
            <a:ext cx="5461016" cy="848693"/>
            <a:chOff x="702219" y="4695035"/>
            <a:chExt cx="7130278" cy="931190"/>
          </a:xfrm>
        </p:grpSpPr>
        <p:pic>
          <p:nvPicPr>
            <p:cNvPr id="3076" name="Picture 4" descr="Esri - Prodotti - One Team">
              <a:extLst>
                <a:ext uri="{FF2B5EF4-FFF2-40B4-BE49-F238E27FC236}">
                  <a16:creationId xmlns:a16="http://schemas.microsoft.com/office/drawing/2014/main" id="{C735A54B-673A-7C04-6DE0-31E862B1B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307" y="4695035"/>
              <a:ext cx="931190" cy="931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3F1EAA-E2EE-62EC-26C3-BA1F12890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19" y="4871037"/>
              <a:ext cx="6016853" cy="751653"/>
            </a:xfrm>
            <a:prstGeom prst="rect">
              <a:avLst/>
            </a:prstGeom>
          </p:spPr>
        </p:pic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C3F0825-AA83-12BA-76C4-BECED6B48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ADBFA2-DA30-BE67-483B-B323AC43BD0E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422763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1350FA-8F56-93A3-9551-4F92BA96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1B9F30-8177-2021-47C8-4EDEF26E1CB9}"/>
              </a:ext>
            </a:extLst>
          </p:cNvPr>
          <p:cNvSpPr txBox="1">
            <a:spLocks/>
          </p:cNvSpPr>
          <p:nvPr/>
        </p:nvSpPr>
        <p:spPr bwMode="auto">
          <a:xfrm>
            <a:off x="2434495" y="2063529"/>
            <a:ext cx="4275009" cy="101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dirty="0"/>
              <a:t>HOW DO I USE OGC API FEATURES?</a:t>
            </a:r>
          </a:p>
        </p:txBody>
      </p:sp>
    </p:spTree>
    <p:extLst>
      <p:ext uri="{BB962C8B-B14F-4D97-AF65-F5344CB8AC3E}">
        <p14:creationId xmlns:p14="http://schemas.microsoft.com/office/powerpoint/2010/main" val="261892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AB6669-73FC-B344-9B90-E2D8654A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30" y="1480840"/>
            <a:ext cx="4665740" cy="32236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1D7A7F-DA3B-7F82-BF17-8726D23D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4" y="695896"/>
            <a:ext cx="6372225" cy="784944"/>
          </a:xfrm>
        </p:spPr>
        <p:txBody>
          <a:bodyPr/>
          <a:lstStyle/>
          <a:p>
            <a:r>
              <a:rPr lang="en-GB" sz="1800" dirty="0"/>
              <a:t>Can be accessed via a Landing Page</a:t>
            </a:r>
          </a:p>
          <a:p>
            <a:r>
              <a:rPr lang="en-GB" sz="1800" dirty="0"/>
              <a:t>Provides all the information a user needs on the Service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7478678-BE79-F580-D2D8-5788484A8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72A1F7-B1A4-6808-A0E0-3B022C08B1A7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API Landing Page</a:t>
            </a:r>
          </a:p>
        </p:txBody>
      </p:sp>
    </p:spTree>
    <p:extLst>
      <p:ext uri="{BB962C8B-B14F-4D97-AF65-F5344CB8AC3E}">
        <p14:creationId xmlns:p14="http://schemas.microsoft.com/office/powerpoint/2010/main" val="141751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12B7614-A666-6653-B939-FE2A2E8F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74" y="795692"/>
            <a:ext cx="4174436" cy="17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8BCE053-81C0-4726-86BA-4BD25E53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53" y="2716670"/>
            <a:ext cx="2148256" cy="20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A0679-D916-B833-73EC-42C6270C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89" y="830788"/>
            <a:ext cx="2375621" cy="1308552"/>
          </a:xfrm>
        </p:spPr>
        <p:txBody>
          <a:bodyPr/>
          <a:lstStyle/>
          <a:p>
            <a:r>
              <a:rPr lang="en-GB" sz="1800" dirty="0"/>
              <a:t>Insert new Server Connection</a:t>
            </a:r>
          </a:p>
          <a:p>
            <a:r>
              <a:rPr lang="en-GB" sz="1800" dirty="0"/>
              <a:t>Add OGC API Connection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CD0322C-B98D-B59D-CCA1-D646953C5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3AA4B-AFC0-CBDB-8B61-95AADEC21336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Using in ArcGIS Pro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7BF127-1FA5-2F69-2A0F-3F6FC8C77FCD}"/>
              </a:ext>
            </a:extLst>
          </p:cNvPr>
          <p:cNvSpPr txBox="1">
            <a:spLocks/>
          </p:cNvSpPr>
          <p:nvPr/>
        </p:nvSpPr>
        <p:spPr bwMode="auto">
          <a:xfrm>
            <a:off x="4172332" y="3218103"/>
            <a:ext cx="2375621" cy="100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Enter URL of the OGC API Server 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0F8D9-D430-365F-9114-903A63F94F00}"/>
              </a:ext>
            </a:extLst>
          </p:cNvPr>
          <p:cNvSpPr/>
          <p:nvPr/>
        </p:nvSpPr>
        <p:spPr>
          <a:xfrm>
            <a:off x="4613393" y="1426163"/>
            <a:ext cx="1162755" cy="1994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9DD8D-0757-F2F9-DA26-4A3509572EA5}"/>
              </a:ext>
            </a:extLst>
          </p:cNvPr>
          <p:cNvSpPr/>
          <p:nvPr/>
        </p:nvSpPr>
        <p:spPr>
          <a:xfrm>
            <a:off x="5714060" y="1670801"/>
            <a:ext cx="833893" cy="173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C9015-B64A-06B7-9F19-B52566810C7A}"/>
              </a:ext>
            </a:extLst>
          </p:cNvPr>
          <p:cNvSpPr/>
          <p:nvPr/>
        </p:nvSpPr>
        <p:spPr>
          <a:xfrm>
            <a:off x="6614513" y="2895646"/>
            <a:ext cx="2044065" cy="227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6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A0679-D916-B833-73EC-42C6270C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94" y="806328"/>
            <a:ext cx="3327792" cy="1347968"/>
          </a:xfrm>
        </p:spPr>
        <p:txBody>
          <a:bodyPr/>
          <a:lstStyle/>
          <a:p>
            <a:r>
              <a:rPr lang="en-GB" sz="1800" dirty="0"/>
              <a:t>OGC API connection (.</a:t>
            </a:r>
            <a:r>
              <a:rPr lang="en-GB" sz="1800" dirty="0" err="1"/>
              <a:t>ogc</a:t>
            </a:r>
            <a:r>
              <a:rPr lang="en-GB" sz="1800" dirty="0"/>
              <a:t>) has been created</a:t>
            </a:r>
          </a:p>
          <a:p>
            <a:r>
              <a:rPr lang="en-GB" sz="1800" dirty="0"/>
              <a:t>Add to a map from </a:t>
            </a:r>
            <a:r>
              <a:rPr lang="en-GB" sz="1800" dirty="0" err="1"/>
              <a:t>Catalog</a:t>
            </a:r>
            <a:r>
              <a:rPr lang="en-GB" sz="1800" dirty="0"/>
              <a:t> pane by selecting the data layer</a:t>
            </a:r>
          </a:p>
        </p:txBody>
      </p:sp>
      <p:pic>
        <p:nvPicPr>
          <p:cNvPr id="2050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0FA8845-6BC2-5397-9D83-F6E20BD1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64" y="686547"/>
            <a:ext cx="3327792" cy="188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A aerial view of land and water&#10;&#10;Description automatically generated">
            <a:extLst>
              <a:ext uri="{FF2B5EF4-FFF2-40B4-BE49-F238E27FC236}">
                <a16:creationId xmlns:a16="http://schemas.microsoft.com/office/drawing/2014/main" id="{255B47F7-B126-9963-23F9-44DA7D33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3" y="2711616"/>
            <a:ext cx="8145963" cy="23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59D5EA-118B-88F0-4A17-B51686FE9F0F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Using in ArcGIS Pro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2C19B-23AE-1F5D-3516-34639644BED2}"/>
              </a:ext>
            </a:extLst>
          </p:cNvPr>
          <p:cNvSpPr/>
          <p:nvPr/>
        </p:nvSpPr>
        <p:spPr>
          <a:xfrm>
            <a:off x="5367564" y="1823202"/>
            <a:ext cx="3366273" cy="485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1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9756-9E60-EE88-F534-F81D494E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42" y="1465996"/>
            <a:ext cx="2375621" cy="1308552"/>
          </a:xfrm>
        </p:spPr>
        <p:txBody>
          <a:bodyPr/>
          <a:lstStyle/>
          <a:p>
            <a:r>
              <a:rPr lang="en-GB" sz="1800" dirty="0"/>
              <a:t>Add Data Layer</a:t>
            </a:r>
          </a:p>
          <a:p>
            <a:r>
              <a:rPr lang="en-GB" sz="1800" dirty="0"/>
              <a:t>Select Add layer from URL</a:t>
            </a:r>
          </a:p>
        </p:txBody>
      </p:sp>
      <p:pic>
        <p:nvPicPr>
          <p:cNvPr id="1026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56AE4E0-0319-C0AD-DD4E-E59DC47A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4566"/>
            <a:ext cx="2122398" cy="33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34FF5-3320-B48F-B624-558A8CAA9A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A2B99-AB93-0795-2961-3C7B40CF5B14}"/>
              </a:ext>
            </a:extLst>
          </p:cNvPr>
          <p:cNvSpPr/>
          <p:nvPr/>
        </p:nvSpPr>
        <p:spPr>
          <a:xfrm>
            <a:off x="4659209" y="2970245"/>
            <a:ext cx="2035190" cy="649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68D486-A0CE-2210-B802-B80871404C62}"/>
              </a:ext>
            </a:extLst>
          </p:cNvPr>
          <p:cNvSpPr txBox="1">
            <a:spLocks/>
          </p:cNvSpPr>
          <p:nvPr/>
        </p:nvSpPr>
        <p:spPr bwMode="auto">
          <a:xfrm>
            <a:off x="659234" y="210121"/>
            <a:ext cx="8484765" cy="90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sz="3200" dirty="0"/>
              <a:t>Using in ArcGIS Online and ArcGIS Enterprise (11.1 onwards)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97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9756-9E60-EE88-F534-F81D494E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4" y="1389646"/>
            <a:ext cx="2375621" cy="1308552"/>
          </a:xfrm>
        </p:spPr>
        <p:txBody>
          <a:bodyPr/>
          <a:lstStyle/>
          <a:p>
            <a:r>
              <a:rPr lang="en-GB" sz="1800" dirty="0"/>
              <a:t>Enter OGC API Features URL</a:t>
            </a:r>
          </a:p>
          <a:p>
            <a:r>
              <a:rPr lang="en-GB" sz="1800" dirty="0"/>
              <a:t>Select OGC feature layer Type</a:t>
            </a:r>
          </a:p>
        </p:txBody>
      </p:sp>
      <p:pic>
        <p:nvPicPr>
          <p:cNvPr id="205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E6B9E1B-4BEF-DDDF-4148-382AAA7B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98" y="1146083"/>
            <a:ext cx="4601195" cy="26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D215A-D71A-DAF6-2030-8025E146E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492C4-D7F5-2BC1-098D-AC7C6E04F1A5}"/>
              </a:ext>
            </a:extLst>
          </p:cNvPr>
          <p:cNvSpPr/>
          <p:nvPr/>
        </p:nvSpPr>
        <p:spPr>
          <a:xfrm>
            <a:off x="4130197" y="1569154"/>
            <a:ext cx="4502039" cy="2182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17B2B6-B4BE-7457-D16D-EED5A9690DD3}"/>
              </a:ext>
            </a:extLst>
          </p:cNvPr>
          <p:cNvSpPr txBox="1">
            <a:spLocks/>
          </p:cNvSpPr>
          <p:nvPr/>
        </p:nvSpPr>
        <p:spPr bwMode="auto">
          <a:xfrm>
            <a:off x="659234" y="210121"/>
            <a:ext cx="8484765" cy="90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sz="3200" dirty="0"/>
              <a:t>Using in ArcGIS Online and ArcGIS Enterprise (11.1 onwards)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25E7A-4727-2CFD-09D1-2F0F26307425}"/>
              </a:ext>
            </a:extLst>
          </p:cNvPr>
          <p:cNvSpPr/>
          <p:nvPr/>
        </p:nvSpPr>
        <p:spPr>
          <a:xfrm>
            <a:off x="4179776" y="2201486"/>
            <a:ext cx="2819336" cy="2783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C2FE2-2584-0BA3-D3B0-B9513E97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197" y="3705799"/>
            <a:ext cx="1710893" cy="10412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74E8DB-71F7-D987-A315-719169FB0B40}"/>
              </a:ext>
            </a:extLst>
          </p:cNvPr>
          <p:cNvSpPr txBox="1">
            <a:spLocks/>
          </p:cNvSpPr>
          <p:nvPr/>
        </p:nvSpPr>
        <p:spPr bwMode="auto">
          <a:xfrm>
            <a:off x="740859" y="3803335"/>
            <a:ext cx="2212370" cy="6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Select layer(s) and add to map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A4BE39-9B17-989B-25E9-69E584D78332}"/>
              </a:ext>
            </a:extLst>
          </p:cNvPr>
          <p:cNvSpPr/>
          <p:nvPr/>
        </p:nvSpPr>
        <p:spPr>
          <a:xfrm>
            <a:off x="4179776" y="4277185"/>
            <a:ext cx="1661314" cy="2783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1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D417-677B-9BF8-7183-BE167DA1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565" y="2328862"/>
            <a:ext cx="3376869" cy="48577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2189B7E-4121-179A-15D7-CA7F00152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</p:spTree>
    <p:extLst>
      <p:ext uri="{BB962C8B-B14F-4D97-AF65-F5344CB8AC3E}">
        <p14:creationId xmlns:p14="http://schemas.microsoft.com/office/powerpoint/2010/main" val="4880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9756-9E60-EE88-F534-F81D494E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4" y="1364798"/>
            <a:ext cx="2687722" cy="1308552"/>
          </a:xfrm>
        </p:spPr>
        <p:txBody>
          <a:bodyPr/>
          <a:lstStyle/>
          <a:p>
            <a:r>
              <a:rPr lang="en-GB" sz="1800" dirty="0"/>
              <a:t>Apply styling to Features</a:t>
            </a:r>
          </a:p>
          <a:p>
            <a:r>
              <a:rPr lang="en-GB" sz="1800" dirty="0"/>
              <a:t>For example, by setting Symbol style</a:t>
            </a:r>
          </a:p>
        </p:txBody>
      </p:sp>
      <p:pic>
        <p:nvPicPr>
          <p:cNvPr id="307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B192A68-21F6-F533-1D11-72172E9C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94" y="1071150"/>
            <a:ext cx="3408047" cy="370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94733-A053-E081-99CA-26F84F768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575FB8-5DF3-AD92-7841-CE6BAF55FC95}"/>
              </a:ext>
            </a:extLst>
          </p:cNvPr>
          <p:cNvSpPr txBox="1">
            <a:spLocks/>
          </p:cNvSpPr>
          <p:nvPr/>
        </p:nvSpPr>
        <p:spPr bwMode="auto">
          <a:xfrm>
            <a:off x="659234" y="210121"/>
            <a:ext cx="8484765" cy="90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sz="3200" dirty="0"/>
              <a:t>Using in ArcGIS Online and ArcGIS Enterprise (11.1 onwards)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DC5FF-659D-4ECE-5912-D0D72567DD85}"/>
              </a:ext>
            </a:extLst>
          </p:cNvPr>
          <p:cNvSpPr/>
          <p:nvPr/>
        </p:nvSpPr>
        <p:spPr>
          <a:xfrm>
            <a:off x="7136216" y="1327022"/>
            <a:ext cx="1774479" cy="2783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24898-5669-FA9A-719D-048117398440}"/>
              </a:ext>
            </a:extLst>
          </p:cNvPr>
          <p:cNvSpPr/>
          <p:nvPr/>
        </p:nvSpPr>
        <p:spPr>
          <a:xfrm>
            <a:off x="5508735" y="2466356"/>
            <a:ext cx="1627482" cy="378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9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35" y="210121"/>
            <a:ext cx="6372225" cy="48577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35" y="1074948"/>
            <a:ext cx="8122636" cy="2356874"/>
          </a:xfrm>
        </p:spPr>
        <p:txBody>
          <a:bodyPr/>
          <a:lstStyle/>
          <a:p>
            <a:r>
              <a:rPr lang="en-GB" dirty="0"/>
              <a:t>Defra’s DSP makes data available as downloads and as web services</a:t>
            </a:r>
          </a:p>
          <a:p>
            <a:r>
              <a:rPr lang="en-GB" dirty="0"/>
              <a:t>In keeping with Defra’s mission to make Open Data as widely available for re-use, Open Geospatial Consortium (OGC) standards have been adopted for spatial data</a:t>
            </a:r>
          </a:p>
          <a:p>
            <a:r>
              <a:rPr lang="en-GB" dirty="0"/>
              <a:t>The DSP has adopted OGC API – Features (</a:t>
            </a:r>
            <a:r>
              <a:rPr lang="en-GB" dirty="0" err="1"/>
              <a:t>GeoJSON</a:t>
            </a:r>
            <a:r>
              <a:rPr lang="en-GB" dirty="0"/>
              <a:t>). An API based approach and a progression from Web Feature Services (XML)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1A6E5-B43B-29E9-CC80-C4539199B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</p:spTree>
    <p:extLst>
      <p:ext uri="{BB962C8B-B14F-4D97-AF65-F5344CB8AC3E}">
        <p14:creationId xmlns:p14="http://schemas.microsoft.com/office/powerpoint/2010/main" val="112831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35" y="210121"/>
            <a:ext cx="6372225" cy="48577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35" y="1014741"/>
            <a:ext cx="7878042" cy="2285378"/>
          </a:xfrm>
        </p:spPr>
        <p:txBody>
          <a:bodyPr/>
          <a:lstStyle/>
          <a:p>
            <a:r>
              <a:rPr lang="en-GB" dirty="0"/>
              <a:t>Aligning with the broader spatial community, and Government, the DSP provide OGC API – Features</a:t>
            </a:r>
          </a:p>
          <a:p>
            <a:r>
              <a:rPr lang="en-GB" dirty="0"/>
              <a:t>Benefits of OGC API - Features have been demonstrated by spatial leaders, such as Ordnance Survey</a:t>
            </a:r>
          </a:p>
          <a:p>
            <a:r>
              <a:rPr lang="en-GB" dirty="0"/>
              <a:t>Software vendors have updated their latest software stacks (including Esri) to support OGC API –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1A6E5-B43B-29E9-CC80-C4539199B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</p:spTree>
    <p:extLst>
      <p:ext uri="{BB962C8B-B14F-4D97-AF65-F5344CB8AC3E}">
        <p14:creationId xmlns:p14="http://schemas.microsoft.com/office/powerpoint/2010/main" val="423305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D24C51-3B2E-CE9F-869F-CF7CC61F1A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A6C6B2-E928-237A-B614-98DD0434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236" y="2328862"/>
            <a:ext cx="2439528" cy="485775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4286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34" y="759440"/>
            <a:ext cx="6372225" cy="992024"/>
          </a:xfrm>
        </p:spPr>
        <p:txBody>
          <a:bodyPr/>
          <a:lstStyle/>
          <a:p>
            <a:r>
              <a:rPr lang="en-GB" dirty="0"/>
              <a:t>The ‘</a:t>
            </a:r>
            <a:r>
              <a:rPr lang="en-GB" b="1" dirty="0"/>
              <a:t>Building Blocks for Location</a:t>
            </a:r>
            <a:r>
              <a:rPr lang="en-GB" dirty="0"/>
              <a:t>’</a:t>
            </a:r>
          </a:p>
          <a:p>
            <a:r>
              <a:rPr lang="en-GB" dirty="0"/>
              <a:t>Part of the multi-part OGC API standard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95616-0530-5EA9-3413-64A8CB028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7" y="1750621"/>
            <a:ext cx="6313025" cy="287393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C035282-A01A-3FAF-0C2C-48A9764F8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E67719-104F-D843-1D47-D6671512BCF9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What are OGC API – Features?</a:t>
            </a:r>
          </a:p>
        </p:txBody>
      </p:sp>
    </p:spTree>
    <p:extLst>
      <p:ext uri="{BB962C8B-B14F-4D97-AF65-F5344CB8AC3E}">
        <p14:creationId xmlns:p14="http://schemas.microsoft.com/office/powerpoint/2010/main" val="416058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35" y="819328"/>
            <a:ext cx="7227534" cy="3685544"/>
          </a:xfrm>
        </p:spPr>
        <p:txBody>
          <a:bodyPr/>
          <a:lstStyle/>
          <a:p>
            <a:r>
              <a:rPr lang="en-GB" dirty="0"/>
              <a:t>Standard that allows the capability to:</a:t>
            </a:r>
          </a:p>
          <a:p>
            <a:pPr lvl="1"/>
            <a:r>
              <a:rPr lang="en-GB" dirty="0"/>
              <a:t>Create;</a:t>
            </a:r>
          </a:p>
          <a:p>
            <a:pPr lvl="1"/>
            <a:r>
              <a:rPr lang="en-GB" dirty="0"/>
              <a:t>Modify; and</a:t>
            </a:r>
          </a:p>
          <a:p>
            <a:pPr lvl="1"/>
            <a:r>
              <a:rPr lang="en-GB" dirty="0"/>
              <a:t>Query spatial data on the web</a:t>
            </a:r>
          </a:p>
          <a:p>
            <a:r>
              <a:rPr lang="en-GB" dirty="0"/>
              <a:t>API based approach that gives flexibility on how data can be used and accessed</a:t>
            </a:r>
          </a:p>
          <a:p>
            <a:r>
              <a:rPr lang="en-GB" dirty="0"/>
              <a:t>DSP data services have more capabilities that can be leveraged, above just sharing of data</a:t>
            </a:r>
          </a:p>
          <a:p>
            <a:r>
              <a:rPr lang="en-GB" dirty="0"/>
              <a:t>Access to data at the Feature (Object) level, independent of the data store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439EB-8595-19FE-BEB7-3C094AC23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CA1321-9D29-DAE6-438F-0A2A8410182C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What are OGC API – Features?</a:t>
            </a:r>
          </a:p>
        </p:txBody>
      </p:sp>
    </p:spTree>
    <p:extLst>
      <p:ext uri="{BB962C8B-B14F-4D97-AF65-F5344CB8AC3E}">
        <p14:creationId xmlns:p14="http://schemas.microsoft.com/office/powerpoint/2010/main" val="212095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673ED2C-4871-7F52-C383-1005AE59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76" y="862505"/>
            <a:ext cx="3586248" cy="37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AAEB5B-FAD0-D97B-BE35-4C15D9C4AE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B83E90-0B0E-5F29-62E6-9C66B52768A4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OGC API – Features Overview</a:t>
            </a:r>
          </a:p>
        </p:txBody>
      </p:sp>
    </p:spTree>
    <p:extLst>
      <p:ext uri="{BB962C8B-B14F-4D97-AF65-F5344CB8AC3E}">
        <p14:creationId xmlns:p14="http://schemas.microsoft.com/office/powerpoint/2010/main" val="105803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599492-B1BF-CABE-852F-925BDBD5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895200"/>
            <a:ext cx="7351712" cy="2761946"/>
          </a:xfrm>
        </p:spPr>
        <p:txBody>
          <a:bodyPr/>
          <a:lstStyle/>
          <a:p>
            <a:r>
              <a:rPr lang="en-GB" dirty="0"/>
              <a:t>Standard consistent with the architecture of the Web</a:t>
            </a:r>
          </a:p>
          <a:p>
            <a:r>
              <a:rPr lang="en-GB" dirty="0"/>
              <a:t>Specifies discovery and query operations implemented using HTTP GET method</a:t>
            </a:r>
          </a:p>
          <a:p>
            <a:r>
              <a:rPr lang="en-GB" dirty="0"/>
              <a:t>Discovery operations enable clients to interrogate the API and retrieve information for:</a:t>
            </a:r>
          </a:p>
          <a:p>
            <a:pPr lvl="1"/>
            <a:r>
              <a:rPr lang="en-GB" dirty="0"/>
              <a:t>API Definition</a:t>
            </a:r>
          </a:p>
          <a:p>
            <a:pPr lvl="1"/>
            <a:r>
              <a:rPr lang="en-GB" dirty="0"/>
              <a:t>Metadata</a:t>
            </a:r>
          </a:p>
          <a:p>
            <a:pPr lvl="1"/>
            <a:r>
              <a:rPr lang="en-GB" dirty="0"/>
              <a:t>Feature collections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987BF1-F0BA-09ED-C31D-99EDED25C780}"/>
              </a:ext>
            </a:extLst>
          </p:cNvPr>
          <p:cNvGrpSpPr/>
          <p:nvPr/>
        </p:nvGrpSpPr>
        <p:grpSpPr>
          <a:xfrm>
            <a:off x="1984422" y="3934811"/>
            <a:ext cx="4701337" cy="610415"/>
            <a:chOff x="1016438" y="5236996"/>
            <a:chExt cx="6848475" cy="973610"/>
          </a:xfrm>
        </p:grpSpPr>
        <p:pic>
          <p:nvPicPr>
            <p:cNvPr id="11" name="Picture 4" descr="SpatioTemporal Asset Catalogs (STAC) · Luma">
              <a:extLst>
                <a:ext uri="{FF2B5EF4-FFF2-40B4-BE49-F238E27FC236}">
                  <a16:creationId xmlns:a16="http://schemas.microsoft.com/office/drawing/2014/main" id="{F372F2F1-C4BC-F25E-F15F-F7AE10071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114" y="5236996"/>
              <a:ext cx="3415747" cy="97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1722B9-2DBE-BC13-195E-2F6912BE9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438" y="5236996"/>
              <a:ext cx="3000375" cy="845647"/>
            </a:xfrm>
            <a:prstGeom prst="rect">
              <a:avLst/>
            </a:prstGeom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A1384E39-8881-57ED-244A-C3D4841AA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740" y="5398235"/>
              <a:ext cx="1019173" cy="68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D6C87E8-9691-BEE7-98F1-EBA6A4C5DD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788" y="4822892"/>
            <a:ext cx="2687722" cy="274637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Data Services Platform – OGC API Features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22104D-48AE-D42D-5C0F-2D6FE2F7655A}"/>
              </a:ext>
            </a:extLst>
          </p:cNvPr>
          <p:cNvSpPr txBox="1">
            <a:spLocks/>
          </p:cNvSpPr>
          <p:nvPr/>
        </p:nvSpPr>
        <p:spPr bwMode="auto">
          <a:xfrm>
            <a:off x="659235" y="210121"/>
            <a:ext cx="637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OGC API – Features Capabilities</a:t>
            </a:r>
          </a:p>
        </p:txBody>
      </p:sp>
    </p:spTree>
    <p:extLst>
      <p:ext uri="{BB962C8B-B14F-4D97-AF65-F5344CB8AC3E}">
        <p14:creationId xmlns:p14="http://schemas.microsoft.com/office/powerpoint/2010/main" val="3464988525"/>
      </p:ext>
    </p:extLst>
  </p:cSld>
  <p:clrMapOvr>
    <a:masterClrMapping/>
  </p:clrMapOvr>
</p:sld>
</file>

<file path=ppt/theme/theme1.xml><?xml version="1.0" encoding="utf-8"?>
<a:theme xmlns:a="http://schemas.openxmlformats.org/drawingml/2006/main" name="defra-powerpoint-template-3">
  <a:themeElements>
    <a:clrScheme name="Defra palette">
      <a:dk1>
        <a:sysClr val="windowText" lastClr="000000"/>
      </a:dk1>
      <a:lt1>
        <a:sysClr val="window" lastClr="FFFFFF"/>
      </a:lt1>
      <a:dk2>
        <a:srgbClr val="00AF41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D51067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1756_Defra_Powerpoint_template_v3.potx" id="{9FA114EF-0F28-45DA-BD28-1DBA18000EF3}" vid="{39D81AC2-6EAA-48ED-836F-6F337E5C2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34C2BECB00B4DB975561518ABBB58" ma:contentTypeVersion="4" ma:contentTypeDescription="Create a new document." ma:contentTypeScope="" ma:versionID="5abe5bf7e065613629b2a0399c85d4bc">
  <xsd:schema xmlns:xsd="http://www.w3.org/2001/XMLSchema" xmlns:xs="http://www.w3.org/2001/XMLSchema" xmlns:p="http://schemas.microsoft.com/office/2006/metadata/properties" xmlns:ns2="e3e4714b-b22f-4e5b-9218-d771a01b7a7d" targetNamespace="http://schemas.microsoft.com/office/2006/metadata/properties" ma:root="true" ma:fieldsID="c985ce7c70868bc2fcef6a36d0c7b11b" ns2:_="">
    <xsd:import namespace="e3e4714b-b22f-4e5b-9218-d771a01b7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4714b-b22f-4e5b-9218-d771a01b7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31026F-252D-42AF-912A-85B464FE2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537C66-A9C7-43F6-9DC5-EAFF8329126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E9DF69B-E606-4264-816B-6FF090561870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3e4714b-b22f-4e5b-9218-d771a01b7a7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58CFCA7-916E-429A-808C-C2022DC7D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4714b-b22f-4e5b-9218-d771a01b7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16991</TotalTime>
  <Words>740</Words>
  <Application>Microsoft Office PowerPoint</Application>
  <PresentationFormat>On-screen Show (16:9)</PresentationFormat>
  <Paragraphs>102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defra-powerpoint-template-3</vt:lpstr>
      <vt:lpstr>Defra Data Services Platform: OGC API - Features</vt:lpstr>
      <vt:lpstr>INTRODUCTION</vt:lpstr>
      <vt:lpstr>Introduction</vt:lpstr>
      <vt:lpstr>Introduction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DEFRA</Manager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documents: PowerPoint template (widescreen version)</dc:title>
  <dc:subject>DEFRA PowerPoint Template</dc:subject>
  <dc:creator>Kaur, Darpanjit</dc:creator>
  <cp:lastModifiedBy>Ellar, Amy</cp:lastModifiedBy>
  <cp:revision>958</cp:revision>
  <cp:lastPrinted>2016-02-29T15:51:58Z</cp:lastPrinted>
  <dcterms:created xsi:type="dcterms:W3CDTF">2016-01-29T13:27:10Z</dcterms:created>
  <dcterms:modified xsi:type="dcterms:W3CDTF">2024-05-23T10:16:10Z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c_EmailSentUTC">
    <vt:lpwstr/>
  </property>
  <property fmtid="{D5CDD505-2E9C-101B-9397-08002B2CF9AE}" pid="3" name="peb8f3fab875401ca34a9f28cac46400">
    <vt:lpwstr/>
  </property>
  <property fmtid="{D5CDD505-2E9C-101B-9397-08002B2CF9AE}" pid="4" name="dlc_EmailReceivedUTC">
    <vt:lpwstr/>
  </property>
  <property fmtid="{D5CDD505-2E9C-101B-9397-08002B2CF9AE}" pid="5" name="dlc_EmailFrom">
    <vt:lpwstr/>
  </property>
  <property fmtid="{D5CDD505-2E9C-101B-9397-08002B2CF9AE}" pid="6" name="dlc_EmailCC">
    <vt:lpwstr/>
  </property>
  <property fmtid="{D5CDD505-2E9C-101B-9397-08002B2CF9AE}" pid="7" name="dlc_EmailSubject">
    <vt:lpwstr/>
  </property>
  <property fmtid="{D5CDD505-2E9C-101B-9397-08002B2CF9AE}" pid="8" name="TaxCatchAll">
    <vt:lpwstr/>
  </property>
  <property fmtid="{D5CDD505-2E9C-101B-9397-08002B2CF9AE}" pid="9" name="dlc_EmailTo">
    <vt:lpwstr/>
  </property>
  <property fmtid="{D5CDD505-2E9C-101B-9397-08002B2CF9AE}" pid="10" name="bcb1675984d34ae3a1ed6b6e433c98de">
    <vt:lpwstr/>
  </property>
  <property fmtid="{D5CDD505-2E9C-101B-9397-08002B2CF9AE}" pid="11" name="_dlc_DocId">
    <vt:lpwstr>CONTENTCLOUD-190616497-11407</vt:lpwstr>
  </property>
  <property fmtid="{D5CDD505-2E9C-101B-9397-08002B2CF9AE}" pid="12" name="_dlc_DocIdItemGuid">
    <vt:lpwstr>f7676253-e27e-431b-a4ee-0d7ca941bd11</vt:lpwstr>
  </property>
  <property fmtid="{D5CDD505-2E9C-101B-9397-08002B2CF9AE}" pid="13" name="_dlc_DocIdUrl">
    <vt:lpwstr>https://defra.sharepoint.com/sites/def-contentcloud/_layouts/15/DocIdRedir.aspx?ID=CONTENTCLOUD-190616497-11407, CONTENTCLOUD-190616497-11407</vt:lpwstr>
  </property>
  <property fmtid="{D5CDD505-2E9C-101B-9397-08002B2CF9AE}" pid="14" name="DLCPolicyLabelValue">
    <vt:lpwstr>1.0</vt:lpwstr>
  </property>
  <property fmtid="{D5CDD505-2E9C-101B-9397-08002B2CF9AE}" pid="15" name="ContentCloud_MetadataItemId">
    <vt:lpwstr>10293.0000000000</vt:lpwstr>
  </property>
  <property fmtid="{D5CDD505-2E9C-101B-9397-08002B2CF9AE}" pid="16" name="ContentCloud_SRO">
    <vt:lpwstr>1442</vt:lpwstr>
  </property>
  <property fmtid="{D5CDD505-2E9C-101B-9397-08002B2CF9AE}" pid="17" name="ContentCloud_Reference">
    <vt:lpwstr>LIT 17678</vt:lpwstr>
  </property>
  <property fmtid="{D5CDD505-2E9C-101B-9397-08002B2CF9AE}" pid="18" name="ContentCloud_Status">
    <vt:lpwstr>Final</vt:lpwstr>
  </property>
  <property fmtid="{D5CDD505-2E9C-101B-9397-08002B2CF9AE}" pid="19" name="display_urn:schemas-microsoft-com:office:office#ContentCloud_ContentAssurer">
    <vt:lpwstr>Blacktin, Wayne</vt:lpwstr>
  </property>
  <property fmtid="{D5CDD505-2E9C-101B-9397-08002B2CF9AE}" pid="20" name="ContentCloud_ApproverJobTitle3">
    <vt:lpwstr/>
  </property>
  <property fmtid="{D5CDD505-2E9C-101B-9397-08002B2CF9AE}" pid="21" name="display_urn:schemas-microsoft-com:office:office#ContentCloud_Author">
    <vt:lpwstr>Redding, Laura</vt:lpwstr>
  </property>
  <property fmtid="{D5CDD505-2E9C-101B-9397-08002B2CF9AE}" pid="22" name="ContentCloud_Author">
    <vt:lpwstr>1971</vt:lpwstr>
  </property>
  <property fmtid="{D5CDD505-2E9C-101B-9397-08002B2CF9AE}" pid="23" name="ContentCloud_OrganisationString">
    <vt:lpwstr>9609</vt:lpwstr>
  </property>
  <property fmtid="{D5CDD505-2E9C-101B-9397-08002B2CF9AE}" pid="24" name="ContentCloud_Audiences">
    <vt:lpwstr>;#Defra;#</vt:lpwstr>
  </property>
  <property fmtid="{D5CDD505-2E9C-101B-9397-08002B2CF9AE}" pid="25" name="ContentCloud_PublishDate">
    <vt:lpwstr>2019-09-11T00:00:00Z</vt:lpwstr>
  </property>
  <property fmtid="{D5CDD505-2E9C-101B-9397-08002B2CF9AE}" pid="26" name="ContentCloud_ApproverJobTitle2">
    <vt:lpwstr/>
  </property>
  <property fmtid="{D5CDD505-2E9C-101B-9397-08002B2CF9AE}" pid="27" name="ContentCloud_UpdateNotice">
    <vt:lpwstr/>
  </property>
  <property fmtid="{D5CDD505-2E9C-101B-9397-08002B2CF9AE}" pid="28" name="ContentCloud_Description">
    <vt:lpwstr>You must use this template for PowerPoint presentations so that we can make a consistent, professional impression.</vt:lpwstr>
  </property>
  <property fmtid="{D5CDD505-2E9C-101B-9397-08002B2CF9AE}" pid="29" name="ContentCloud_PrimaryContact">
    <vt:lpwstr>15075;#Broadhurst, Nigel</vt:lpwstr>
  </property>
  <property fmtid="{D5CDD505-2E9C-101B-9397-08002B2CF9AE}" pid="30" name="display_urn:schemas-microsoft-com:office:office#ContentCloud_Approver1">
    <vt:lpwstr>Redding, Laura</vt:lpwstr>
  </property>
  <property fmtid="{D5CDD505-2E9C-101B-9397-08002B2CF9AE}" pid="31" name="ContentCloud_ApproverJobTitle1">
    <vt:lpwstr>Brand manager</vt:lpwstr>
  </property>
  <property fmtid="{D5CDD505-2E9C-101B-9397-08002B2CF9AE}" pid="32" name="display_urn:schemas-microsoft-com:office:office#ContentCloud_SRO">
    <vt:lpwstr>Coughlin, Tasnim</vt:lpwstr>
  </property>
  <property fmtid="{D5CDD505-2E9C-101B-9397-08002B2CF9AE}" pid="33" name="ContentCloud_LegacyReference">
    <vt:lpwstr/>
  </property>
  <property fmtid="{D5CDD505-2E9C-101B-9397-08002B2CF9AE}" pid="34" name="ContentCloud_SecurityMarking">
    <vt:lpwstr>OFFICIAL</vt:lpwstr>
  </property>
  <property fmtid="{D5CDD505-2E9C-101B-9397-08002B2CF9AE}" pid="35" name="ContentCloud_ApprovedDate1">
    <vt:lpwstr>2019-09-11T00:00:00Z</vt:lpwstr>
  </property>
  <property fmtid="{D5CDD505-2E9C-101B-9397-08002B2CF9AE}" pid="36" name="ContentCloud_CommentToApprover">
    <vt:lpwstr/>
  </property>
  <property fmtid="{D5CDD505-2E9C-101B-9397-08002B2CF9AE}" pid="37" name="ContentCloud_MetadataCTypeName">
    <vt:lpwstr>Template</vt:lpwstr>
  </property>
  <property fmtid="{D5CDD505-2E9C-101B-9397-08002B2CF9AE}" pid="38" name="ContentCloud_RiskLevel">
    <vt:lpwstr>Medium</vt:lpwstr>
  </property>
  <property fmtid="{D5CDD505-2E9C-101B-9397-08002B2CF9AE}" pid="39" name="display_urn:schemas-microsoft-com:office:office#ContentCloud_PrimaryContact">
    <vt:lpwstr>Broadhurst, Nigel</vt:lpwstr>
  </property>
  <property fmtid="{D5CDD505-2E9C-101B-9397-08002B2CF9AE}" pid="40" name="ContentCloud_Keywords">
    <vt:lpwstr>PowerPoint template</vt:lpwstr>
  </property>
  <property fmtid="{D5CDD505-2E9C-101B-9397-08002B2CF9AE}" pid="41" name="ContentCloud_FormatType">
    <vt:lpwstr>PowerPoint presentation</vt:lpwstr>
  </property>
  <property fmtid="{D5CDD505-2E9C-101B-9397-08002B2CF9AE}" pid="42" name="ContentCloud_Approver1">
    <vt:lpwstr>1971</vt:lpwstr>
  </property>
  <property fmtid="{D5CDD505-2E9C-101B-9397-08002B2CF9AE}" pid="43" name="ContentCloud_ApproverJobTitle4">
    <vt:lpwstr/>
  </property>
  <property fmtid="{D5CDD505-2E9C-101B-9397-08002B2CF9AE}" pid="44" name="ContentCloud_ScheduledReviewDate">
    <vt:lpwstr>2022-02-25T00:00:00Z</vt:lpwstr>
  </property>
  <property fmtid="{D5CDD505-2E9C-101B-9397-08002B2CF9AE}" pid="45" name="ContentCloud_ChangeType">
    <vt:lpwstr/>
  </property>
  <property fmtid="{D5CDD505-2E9C-101B-9397-08002B2CF9AE}" pid="46" name="ContentCloud_ContentAssurer">
    <vt:lpwstr>11</vt:lpwstr>
  </property>
  <property fmtid="{D5CDD505-2E9C-101B-9397-08002B2CF9AE}" pid="47" name="ContentTypeId">
    <vt:lpwstr>0x010100D5A45896ADA143F9BF5F69E7D3C3FE4B00DA008D50AAE045838540FF582C3D468B</vt:lpwstr>
  </property>
  <property fmtid="{D5CDD505-2E9C-101B-9397-08002B2CF9AE}" pid="48" name="ContentCloud_PrimaryContactIds">
    <vt:lpwstr>#15075;</vt:lpwstr>
  </property>
  <property fmtid="{D5CDD505-2E9C-101B-9397-08002B2CF9AE}" pid="49" name="ContentCloud_DocumentTitleLink">
    <vt:lpwstr>https://defra.sharepoint.com/sites/def-contentcloud/_layouts/15/DocIdRedir.aspx?ID=CONTENTCLOUD-190616497-11407, Corporate documents: PowerPoint template (widescreen version)</vt:lpwstr>
  </property>
  <property fmtid="{D5CDD505-2E9C-101B-9397-08002B2CF9AE}" pid="50" name="ContentCloud_UpdatesNumber">
    <vt:lpwstr>1</vt:lpwstr>
  </property>
  <property fmtid="{D5CDD505-2E9C-101B-9397-08002B2CF9AE}" pid="51" name="ContentCloud_TemplateVersion">
    <vt:lpwstr>1.0</vt:lpwstr>
  </property>
  <property fmtid="{D5CDD505-2E9C-101B-9397-08002B2CF9AE}" pid="52" name="ContentCloud_RelatedSites">
    <vt:lpwstr/>
  </property>
  <property fmtid="{D5CDD505-2E9C-101B-9397-08002B2CF9AE}" pid="53" name="ContentCloud_WithdrawnBy">
    <vt:lpwstr/>
  </property>
  <property fmtid="{D5CDD505-2E9C-101B-9397-08002B2CF9AE}" pid="54" name="ContentCloud_ApprOrganisation2">
    <vt:lpwstr/>
  </property>
  <property fmtid="{D5CDD505-2E9C-101B-9397-08002B2CF9AE}" pid="55" name="ContentCloud_ContributorIds">
    <vt:lpwstr/>
  </property>
  <property fmtid="{D5CDD505-2E9C-101B-9397-08002B2CF9AE}" pid="56" name="ContentCloud_ApproverComment1">
    <vt:lpwstr/>
  </property>
  <property fmtid="{D5CDD505-2E9C-101B-9397-08002B2CF9AE}" pid="57" name="ContentCloud_WithdrawnDate">
    <vt:lpwstr/>
  </property>
  <property fmtid="{D5CDD505-2E9C-101B-9397-08002B2CF9AE}" pid="58" name="ContentCloud_ApproverComment2">
    <vt:lpwstr/>
  </property>
  <property fmtid="{D5CDD505-2E9C-101B-9397-08002B2CF9AE}" pid="59" name="ContentCloud_ApproverJobTitle5">
    <vt:lpwstr/>
  </property>
  <property fmtid="{D5CDD505-2E9C-101B-9397-08002B2CF9AE}" pid="60" name="ContentCloud_AssurerComment">
    <vt:lpwstr/>
  </property>
  <property fmtid="{D5CDD505-2E9C-101B-9397-08002B2CF9AE}" pid="61" name="ContentCloud_SubmitDate">
    <vt:lpwstr/>
  </property>
  <property fmtid="{D5CDD505-2E9C-101B-9397-08002B2CF9AE}" pid="62" name="ContentCloud_ApproverComment3">
    <vt:lpwstr/>
  </property>
  <property fmtid="{D5CDD505-2E9C-101B-9397-08002B2CF9AE}" pid="63" name="ContentCloud_LegacyDetails">
    <vt:lpwstr/>
  </property>
  <property fmtid="{D5CDD505-2E9C-101B-9397-08002B2CF9AE}" pid="64" name="ContentCloud_ApprOrganisation3">
    <vt:lpwstr/>
  </property>
  <property fmtid="{D5CDD505-2E9C-101B-9397-08002B2CF9AE}" pid="65" name="ContentCloud_ApproverComment4">
    <vt:lpwstr/>
  </property>
  <property fmtid="{D5CDD505-2E9C-101B-9397-08002B2CF9AE}" pid="66" name="ContentCloud_PublishOnApproval">
    <vt:lpwstr/>
  </property>
  <property fmtid="{D5CDD505-2E9C-101B-9397-08002B2CF9AE}" pid="67" name="ContentCloud_Contributors">
    <vt:lpwstr/>
  </property>
  <property fmtid="{D5CDD505-2E9C-101B-9397-08002B2CF9AE}" pid="68" name="ContentCloud_ApproverComment5">
    <vt:lpwstr/>
  </property>
  <property fmtid="{D5CDD505-2E9C-101B-9397-08002B2CF9AE}" pid="69" name="ContentCloud_SharedWith">
    <vt:lpwstr/>
  </property>
  <property fmtid="{D5CDD505-2E9C-101B-9397-08002B2CF9AE}" pid="70" name="ContentCloud_Duration">
    <vt:lpwstr/>
  </property>
  <property fmtid="{D5CDD505-2E9C-101B-9397-08002B2CF9AE}" pid="71" name="ContentCloud_ScheduledReviewedBy">
    <vt:lpwstr/>
  </property>
  <property fmtid="{D5CDD505-2E9C-101B-9397-08002B2CF9AE}" pid="72" name="ContentCloud_Submitter">
    <vt:lpwstr/>
  </property>
  <property fmtid="{D5CDD505-2E9C-101B-9397-08002B2CF9AE}" pid="73" name="DLCPolicyLabelLock">
    <vt:lpwstr/>
  </property>
  <property fmtid="{D5CDD505-2E9C-101B-9397-08002B2CF9AE}" pid="74" name="ContentCloud_Approver2">
    <vt:lpwstr/>
  </property>
  <property fmtid="{D5CDD505-2E9C-101B-9397-08002B2CF9AE}" pid="75" name="ContentCloud_WithdrawOnApproval">
    <vt:lpwstr/>
  </property>
  <property fmtid="{D5CDD505-2E9C-101B-9397-08002B2CF9AE}" pid="76" name="ContentCloud_ConsolidatedUrl">
    <vt:lpwstr>, </vt:lpwstr>
  </property>
  <property fmtid="{D5CDD505-2E9C-101B-9397-08002B2CF9AE}" pid="77" name="ContentCloud_ScheduledReviewType">
    <vt:lpwstr/>
  </property>
  <property fmtid="{D5CDD505-2E9C-101B-9397-08002B2CF9AE}" pid="78" name="ContentCloud_WithdrawNotice">
    <vt:lpwstr/>
  </property>
  <property fmtid="{D5CDD505-2E9C-101B-9397-08002B2CF9AE}" pid="79" name="ContentCloud_ApprovedDate2">
    <vt:lpwstr/>
  </property>
  <property fmtid="{D5CDD505-2E9C-101B-9397-08002B2CF9AE}" pid="80" name="ContentCloud_WithdrawnReason">
    <vt:lpwstr/>
  </property>
  <property fmtid="{D5CDD505-2E9C-101B-9397-08002B2CF9AE}" pid="81" name="ContentCloud_RatingsCount">
    <vt:lpwstr/>
  </property>
  <property fmtid="{D5CDD505-2E9C-101B-9397-08002B2CF9AE}" pid="82" name="ContentCloud_OtherApprovers">
    <vt:lpwstr/>
  </property>
  <property fmtid="{D5CDD505-2E9C-101B-9397-08002B2CF9AE}" pid="83" name="ContentCloud_ReceivedFrom">
    <vt:lpwstr/>
  </property>
  <property fmtid="{D5CDD505-2E9C-101B-9397-08002B2CF9AE}" pid="84" name="ContentCloud_ApprOrganisation1">
    <vt:lpwstr/>
  </property>
  <property fmtid="{D5CDD505-2E9C-101B-9397-08002B2CF9AE}" pid="85" name="ContentCloud_Approver3">
    <vt:lpwstr/>
  </property>
  <property fmtid="{D5CDD505-2E9C-101B-9397-08002B2CF9AE}" pid="86" name="ContentCloud_Approver4">
    <vt:lpwstr/>
  </property>
  <property fmtid="{D5CDD505-2E9C-101B-9397-08002B2CF9AE}" pid="87" name="ContentCloud_ApprOrganisation4">
    <vt:lpwstr/>
  </property>
  <property fmtid="{D5CDD505-2E9C-101B-9397-08002B2CF9AE}" pid="88" name="ContentCloud_Migrated">
    <vt:lpwstr/>
  </property>
  <property fmtid="{D5CDD505-2E9C-101B-9397-08002B2CF9AE}" pid="89" name="PublishingExpirationDate">
    <vt:lpwstr/>
  </property>
  <property fmtid="{D5CDD505-2E9C-101B-9397-08002B2CF9AE}" pid="90" name="ContentCloud_ApprovedDate3">
    <vt:lpwstr/>
  </property>
  <property fmtid="{D5CDD505-2E9C-101B-9397-08002B2CF9AE}" pid="91" name="ContentCloud_ApprovedDate4">
    <vt:lpwstr/>
  </property>
  <property fmtid="{D5CDD505-2E9C-101B-9397-08002B2CF9AE}" pid="92" name="ContentCloud_TEDBeforeSRD">
    <vt:lpwstr/>
  </property>
  <property fmtid="{D5CDD505-2E9C-101B-9397-08002B2CF9AE}" pid="93" name="ContentCloud_TempExtDate">
    <vt:lpwstr/>
  </property>
  <property fmtid="{D5CDD505-2E9C-101B-9397-08002B2CF9AE}" pid="94" name="PublishingStartDate">
    <vt:lpwstr/>
  </property>
  <property fmtid="{D5CDD505-2E9C-101B-9397-08002B2CF9AE}" pid="95" name="ContentCloud_Approvers">
    <vt:lpwstr/>
  </property>
  <property fmtid="{D5CDD505-2E9C-101B-9397-08002B2CF9AE}" pid="96" name="ContentCloud_Approver5">
    <vt:lpwstr/>
  </property>
  <property fmtid="{D5CDD505-2E9C-101B-9397-08002B2CF9AE}" pid="97" name="ContentCloud_ApprOrganisation5">
    <vt:lpwstr/>
  </property>
  <property fmtid="{D5CDD505-2E9C-101B-9397-08002B2CF9AE}" pid="98" name="ContentCloud_Rating">
    <vt:lpwstr/>
  </property>
  <property fmtid="{D5CDD505-2E9C-101B-9397-08002B2CF9AE}" pid="99" name="ContentCloud_LastReviewedOnDate">
    <vt:lpwstr/>
  </property>
  <property fmtid="{D5CDD505-2E9C-101B-9397-08002B2CF9AE}" pid="100" name="ContentCloud_ApprovedDate5">
    <vt:lpwstr/>
  </property>
  <property fmtid="{D5CDD505-2E9C-101B-9397-08002B2CF9AE}" pid="101" name="DLCPolicyLabelClientValue">
    <vt:lpwstr/>
  </property>
</Properties>
</file>